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1" r:id="rId4"/>
    <p:sldId id="259" r:id="rId5"/>
    <p:sldId id="266" r:id="rId6"/>
    <p:sldId id="272" r:id="rId7"/>
    <p:sldId id="260" r:id="rId8"/>
    <p:sldId id="268" r:id="rId9"/>
    <p:sldId id="269" r:id="rId10"/>
    <p:sldId id="270" r:id="rId11"/>
    <p:sldId id="258" r:id="rId12"/>
    <p:sldId id="274" r:id="rId13"/>
    <p:sldId id="273" r:id="rId14"/>
    <p:sldId id="275" r:id="rId15"/>
    <p:sldId id="276" r:id="rId16"/>
    <p:sldId id="277" r:id="rId17"/>
    <p:sldId id="278" r:id="rId18"/>
    <p:sldId id="279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FCBF"/>
    <a:srgbClr val="FCFC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99" autoAdjust="0"/>
    <p:restoredTop sz="94660"/>
  </p:normalViewPr>
  <p:slideViewPr>
    <p:cSldViewPr>
      <p:cViewPr>
        <p:scale>
          <a:sx n="70" d="100"/>
          <a:sy n="70" d="100"/>
        </p:scale>
        <p:origin x="-1164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54278-940E-4C4F-837D-F5AE9CA38222}" type="datetimeFigureOut">
              <a:rPr lang="ru-RU" smtClean="0"/>
              <a:pPr/>
              <a:t>25.09.2009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99554-F23F-4787-99B6-C3FDCD2F0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D87-0FDF-4EF5-B186-F51F3AC3792B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46A9-6FE4-472C-A4DC-AE123B5D73AB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8668-32B7-409C-9D20-E51A1588CF32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0114B-895F-4EFA-8C13-38B64E5A6404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A47D-D201-48E8-BF74-88EE066BA7F3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0109A-CA68-4354-A3FC-E9036C5950A1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F682-7C30-4259-AF62-8E67166ABB7E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1-910B-4482-ABAC-8380F3BD788F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B8BEA-2552-4EFC-A8D1-27EA1F484A7D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E94AD-85FE-4DAB-AD10-D852B22FC855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CD7-7FC1-4365-AECA-964201767E6A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0A032-CB36-41B0-A672-D2A2C90F3542}" type="datetime1">
              <a:rPr lang="ru-RU" smtClean="0"/>
              <a:pPr/>
              <a:t>25.09.2009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image" Target="../media/image17.pn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7.gif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gif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image" Target="../media/image2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gif"/><Relationship Id="rId24" Type="http://schemas.openxmlformats.org/officeDocument/2006/relationships/image" Target="../media/image28.png"/><Relationship Id="rId5" Type="http://schemas.openxmlformats.org/officeDocument/2006/relationships/image" Target="../media/image9.jpeg"/><Relationship Id="rId15" Type="http://schemas.openxmlformats.org/officeDocument/2006/relationships/image" Target="../media/image19.png"/><Relationship Id="rId23" Type="http://schemas.openxmlformats.org/officeDocument/2006/relationships/image" Target="../media/image27.jpeg"/><Relationship Id="rId28" Type="http://schemas.openxmlformats.org/officeDocument/2006/relationships/image" Target="../media/image32.jpeg"/><Relationship Id="rId10" Type="http://schemas.openxmlformats.org/officeDocument/2006/relationships/image" Target="../media/image14.gif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gif"/><Relationship Id="rId14" Type="http://schemas.openxmlformats.org/officeDocument/2006/relationships/image" Target="../media/image18.png"/><Relationship Id="rId22" Type="http://schemas.openxmlformats.org/officeDocument/2006/relationships/image" Target="../media/image26.gif"/><Relationship Id="rId27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hyperlink" Target="http://mediasport.com.ua/497.html" TargetMode="External"/><Relationship Id="rId7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hyperlink" Target="http://mediasport.com.ua/85.html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hyperlink" Target="http://mediasport.com.ua/84.html" TargetMode="External"/><Relationship Id="rId7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hyperlink" Target="http://mediasport.com.ua/32.html" TargetMode="External"/><Relationship Id="rId10" Type="http://schemas.openxmlformats.org/officeDocument/2006/relationships/image" Target="../media/image41.jpeg"/><Relationship Id="rId4" Type="http://schemas.openxmlformats.org/officeDocument/2006/relationships/hyperlink" Target="http://mediasport.com.ua/328.html" TargetMode="External"/><Relationship Id="rId9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sport.com.ua/447.html" TargetMode="External"/><Relationship Id="rId7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hyperlink" Target="http://mediasport.com.ua/381.html" TargetMode="External"/><Relationship Id="rId7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hyperlink" Target="http://mediasport.com.ua/190.htm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sport.com.ua/268.html" TargetMode="External"/><Relationship Id="rId7" Type="http://schemas.openxmlformats.org/officeDocument/2006/relationships/image" Target="../media/image5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hyperlink" Target="http://mediasport.com.ua/490.html" TargetMode="External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sport.com.ua/86.html" TargetMode="External"/><Relationship Id="rId7" Type="http://schemas.openxmlformats.org/officeDocument/2006/relationships/image" Target="../media/image6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sport.com.ua/87.html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sport.com.ua/24.html" TargetMode="External"/><Relationship Id="rId7" Type="http://schemas.openxmlformats.org/officeDocument/2006/relationships/image" Target="../media/image7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png"/><Relationship Id="rId4" Type="http://schemas.openxmlformats.org/officeDocument/2006/relationships/image" Target="../media/image7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mediasport.com.u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ediasport.com.ua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АСЛОВА\презентация агентства\макеты\MD\0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" y="0"/>
            <a:ext cx="9153685" cy="6858023"/>
          </a:xfrm>
          <a:prstGeom prst="rect">
            <a:avLst/>
          </a:prstGeom>
          <a:noFill/>
        </p:spPr>
      </p:pic>
      <p:sp>
        <p:nvSpPr>
          <p:cNvPr id="3" name="Rectangle 13"/>
          <p:cNvSpPr txBox="1">
            <a:spLocks/>
          </p:cNvSpPr>
          <p:nvPr/>
        </p:nvSpPr>
        <p:spPr bwMode="auto">
          <a:xfrm>
            <a:off x="1142976" y="5943624"/>
            <a:ext cx="685804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2500" i="1" dirty="0" smtClean="0">
                <a:solidFill>
                  <a:srgbClr val="FFF1CF"/>
                </a:solidFill>
                <a:latin typeface="Century Gothic" pitchFamily="34" charset="0"/>
                <a:cs typeface="Tahoma" pitchFamily="34" charset="0"/>
              </a:rPr>
              <a:t>Мы развиваем Ваши сильные качества</a:t>
            </a:r>
            <a:endParaRPr lang="en-US" sz="2500" i="1" dirty="0">
              <a:solidFill>
                <a:srgbClr val="FFF1CF"/>
              </a:solidFill>
              <a:latin typeface="Century Gothic" pitchFamily="34" charset="0"/>
              <a:cs typeface="Tahoma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-24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19556" y="442898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План</a:t>
            </a:r>
            <a:r>
              <a:rPr lang="ru-RU" sz="4400" dirty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44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13"/>
          <p:cNvSpPr txBox="1">
            <a:spLocks/>
          </p:cNvSpPr>
          <p:nvPr/>
        </p:nvSpPr>
        <p:spPr bwMode="auto">
          <a:xfrm>
            <a:off x="714348" y="2100282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ts val="2600"/>
              </a:lnSpc>
            </a:pPr>
            <a:r>
              <a:rPr lang="en-US" sz="19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1900" dirty="0" smtClean="0">
                <a:latin typeface="Tahoma" pitchFamily="34" charset="0"/>
                <a:cs typeface="Tahoma" pitchFamily="34" charset="0"/>
              </a:rPr>
              <a:t>О спортивном маркетинге</a:t>
            </a:r>
          </a:p>
          <a:p>
            <a:pPr algn="ctr">
              <a:lnSpc>
                <a:spcPts val="2600"/>
              </a:lnSpc>
            </a:pPr>
            <a:r>
              <a:rPr lang="ru-RU" sz="1900" dirty="0" smtClean="0">
                <a:latin typeface="Tahoma" pitchFamily="34" charset="0"/>
                <a:cs typeface="Tahoma" pitchFamily="34" charset="0"/>
              </a:rPr>
              <a:t> О нас</a:t>
            </a:r>
            <a:endParaRPr lang="ru-RU" sz="1900" dirty="0">
              <a:latin typeface="Tahoma" pitchFamily="34" charset="0"/>
              <a:cs typeface="Tahoma" pitchFamily="34" charset="0"/>
            </a:endParaRPr>
          </a:p>
          <a:p>
            <a:pPr algn="ctr">
              <a:lnSpc>
                <a:spcPts val="2600"/>
              </a:lnSpc>
            </a:pPr>
            <a:r>
              <a:rPr lang="ru-RU" sz="19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1900" dirty="0" smtClean="0">
                <a:latin typeface="Tahoma" pitchFamily="34" charset="0"/>
                <a:cs typeface="Tahoma" pitchFamily="34" charset="0"/>
              </a:rPr>
              <a:t>Преимущества </a:t>
            </a:r>
            <a:r>
              <a:rPr lang="en-US" sz="1900" dirty="0" smtClean="0">
                <a:latin typeface="Tahoma" pitchFamily="34" charset="0"/>
                <a:cs typeface="Tahoma" pitchFamily="34" charset="0"/>
              </a:rPr>
              <a:t>MEDIA-SPORT</a:t>
            </a:r>
            <a:endParaRPr lang="en-US" sz="1900" dirty="0">
              <a:latin typeface="Tahoma" pitchFamily="34" charset="0"/>
              <a:cs typeface="Tahoma" pitchFamily="34" charset="0"/>
            </a:endParaRPr>
          </a:p>
          <a:p>
            <a:pPr algn="ctr">
              <a:lnSpc>
                <a:spcPts val="2600"/>
              </a:lnSpc>
            </a:pPr>
            <a:r>
              <a:rPr lang="en-US" sz="19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1900" dirty="0" smtClean="0">
                <a:latin typeface="Tahoma" pitchFamily="34" charset="0"/>
                <a:cs typeface="Tahoma" pitchFamily="34" charset="0"/>
              </a:rPr>
              <a:t>Услуги</a:t>
            </a:r>
          </a:p>
          <a:p>
            <a:pPr algn="ctr">
              <a:lnSpc>
                <a:spcPts val="2600"/>
              </a:lnSpc>
            </a:pPr>
            <a:r>
              <a:rPr lang="ru-RU" sz="1900" dirty="0" smtClean="0">
                <a:latin typeface="Tahoma" pitchFamily="34" charset="0"/>
                <a:cs typeface="Tahoma" pitchFamily="34" charset="0"/>
              </a:rPr>
              <a:t> Сотрудничество</a:t>
            </a:r>
            <a:endParaRPr lang="ru-RU" sz="1900" dirty="0">
              <a:latin typeface="Tahoma" pitchFamily="34" charset="0"/>
              <a:cs typeface="Tahoma" pitchFamily="34" charset="0"/>
            </a:endParaRPr>
          </a:p>
          <a:p>
            <a:pPr algn="ctr">
              <a:lnSpc>
                <a:spcPts val="2600"/>
              </a:lnSpc>
            </a:pPr>
            <a:r>
              <a:rPr lang="en-US" sz="19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1900" dirty="0" err="1">
                <a:latin typeface="Tahoma" pitchFamily="34" charset="0"/>
                <a:cs typeface="Tahoma" pitchFamily="34" charset="0"/>
              </a:rPr>
              <a:t>Портфолио</a:t>
            </a:r>
            <a:r>
              <a:rPr lang="ru-RU" sz="1900" dirty="0">
                <a:latin typeface="Tahoma" pitchFamily="34" charset="0"/>
                <a:cs typeface="Tahoma" pitchFamily="34" charset="0"/>
              </a:rPr>
              <a:t>  </a:t>
            </a:r>
          </a:p>
          <a:p>
            <a:pPr algn="ctr">
              <a:lnSpc>
                <a:spcPts val="2600"/>
              </a:lnSpc>
            </a:pPr>
            <a:r>
              <a:rPr lang="ru-RU" sz="19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1900" dirty="0" smtClean="0">
                <a:latin typeface="Tahoma" pitchFamily="34" charset="0"/>
                <a:cs typeface="Tahoma" pitchFamily="34" charset="0"/>
              </a:rPr>
              <a:t>Контакты</a:t>
            </a:r>
            <a:endParaRPr lang="ru-RU" sz="1900" dirty="0">
              <a:latin typeface="Tahoma" pitchFamily="34" charset="0"/>
              <a:cs typeface="Tahoma" pitchFamily="34" charset="0"/>
            </a:endParaRPr>
          </a:p>
          <a:p>
            <a:endParaRPr lang="en-US" sz="2400" dirty="0">
              <a:solidFill>
                <a:srgbClr val="3B373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" y="0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2285984" y="585774"/>
            <a:ext cx="678661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О спортивном маркетинге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1414755"/>
            <a:ext cx="8572560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latin typeface="Tahoma" pitchFamily="34" charset="0"/>
                <a:cs typeface="Tahoma" pitchFamily="34" charset="0"/>
              </a:rPr>
              <a:t>Спортивный маркетинг  </a:t>
            </a:r>
            <a:r>
              <a:rPr lang="ru-RU" sz="1700" dirty="0" smtClean="0">
                <a:latin typeface="Tahoma" pitchFamily="34" charset="0"/>
                <a:cs typeface="Tahoma" pitchFamily="34" charset="0"/>
              </a:rPr>
              <a:t>–  специфическое приложение маркетинговых принципов и процессов к спортивным продуктам, а также продвижение любых других товаров благодаря сотрудничеству со спортом. В сферу спортивного маркетинга входят вопросы поиска и работы со спонсорами, продажи спонсорских прав, взаимодействия государства и спортивных организаций, работы с СМИ в освещении спортивных мероприятий, исследования состояния и перспектив развития отдельных видов спорта. </a:t>
            </a:r>
          </a:p>
          <a:p>
            <a:endParaRPr lang="ru-RU" sz="1700" dirty="0" smtClean="0">
              <a:latin typeface="Tahoma" pitchFamily="34" charset="0"/>
              <a:cs typeface="Tahoma" pitchFamily="34" charset="0"/>
            </a:endParaRPr>
          </a:p>
          <a:p>
            <a:r>
              <a:rPr lang="ru-RU" sz="1700" b="1" dirty="0" smtClean="0">
                <a:latin typeface="Tahoma" pitchFamily="34" charset="0"/>
                <a:cs typeface="Tahoma" pitchFamily="34" charset="0"/>
              </a:rPr>
              <a:t>Спортивный маркетинг </a:t>
            </a:r>
            <a:r>
              <a:rPr lang="ru-RU" sz="1700" dirty="0" smtClean="0">
                <a:latin typeface="Tahoma" pitchFamily="34" charset="0"/>
                <a:cs typeface="Tahoma" pitchFamily="34" charset="0"/>
              </a:rPr>
              <a:t>- одно из немногих средств, которое способно предложить Компаниям, в полном смысле слова, глобальные маркетинговые возможности, потому что:</a:t>
            </a:r>
          </a:p>
          <a:p>
            <a:endParaRPr lang="ru-RU" sz="17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1700" dirty="0" smtClean="0">
                <a:latin typeface="Tahoma" pitchFamily="34" charset="0"/>
                <a:cs typeface="Tahoma" pitchFamily="34" charset="0"/>
              </a:rPr>
              <a:t> Спорт  преодолевает языковые барьеры и культурные отличия;</a:t>
            </a:r>
          </a:p>
          <a:p>
            <a:pPr>
              <a:buFont typeface="Wingdings" pitchFamily="2" charset="2"/>
              <a:buChar char="§"/>
            </a:pPr>
            <a:r>
              <a:rPr lang="ru-RU" sz="1700" dirty="0" smtClean="0">
                <a:latin typeface="Tahoma" pitchFamily="34" charset="0"/>
                <a:cs typeface="Tahoma" pitchFamily="34" charset="0"/>
              </a:rPr>
              <a:t> Спорт - платформа  для стратегических, целенаправленных  маркетинговых активностей;</a:t>
            </a:r>
          </a:p>
          <a:p>
            <a:pPr>
              <a:buFont typeface="Wingdings" pitchFamily="2" charset="2"/>
              <a:buChar char="§"/>
            </a:pPr>
            <a:r>
              <a:rPr lang="ru-RU" sz="1700" dirty="0" smtClean="0">
                <a:latin typeface="Tahoma" pitchFamily="34" charset="0"/>
                <a:cs typeface="Tahoma" pitchFamily="34" charset="0"/>
              </a:rPr>
              <a:t> Спорт достигает и развлекает  аудиторию во всем мире;</a:t>
            </a:r>
          </a:p>
          <a:p>
            <a:pPr>
              <a:buFont typeface="Wingdings" pitchFamily="2" charset="2"/>
              <a:buChar char="§"/>
            </a:pPr>
            <a:r>
              <a:rPr lang="ru-RU" sz="1700" dirty="0" smtClean="0">
                <a:latin typeface="Tahoma" pitchFamily="34" charset="0"/>
                <a:cs typeface="Tahoma" pitchFamily="34" charset="0"/>
              </a:rPr>
              <a:t> Спорт усиливает и повышает уровень осведомленности о бренде, преумножает количество контактов с Потребителем.</a:t>
            </a:r>
          </a:p>
          <a:p>
            <a:endParaRPr lang="ru-RU" sz="1700" dirty="0" smtClean="0">
              <a:latin typeface="Tahoma" pitchFamily="34" charset="0"/>
              <a:cs typeface="Tahoma" pitchFamily="34" charset="0"/>
            </a:endParaRPr>
          </a:p>
          <a:p>
            <a:endParaRPr lang="ru-RU" sz="1700" dirty="0" smtClean="0">
              <a:latin typeface="Tahoma" pitchFamily="34" charset="0"/>
              <a:cs typeface="Tahoma" pitchFamily="34" charset="0"/>
            </a:endParaRPr>
          </a:p>
          <a:p>
            <a:endParaRPr lang="ru-RU" sz="17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-24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19556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О нас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431274"/>
            <a:ext cx="842968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ahoma" pitchFamily="34" charset="0"/>
                <a:cs typeface="Tahoma" pitchFamily="34" charset="0"/>
              </a:rPr>
              <a:t>MEDIA-SPORT</a:t>
            </a:r>
            <a:r>
              <a:rPr lang="ru-RU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– агентство спортивного маркетинга, открывшее свои двери в 2000г. За </a:t>
            </a:r>
            <a:r>
              <a:rPr lang="uk-UA" dirty="0" smtClean="0">
                <a:latin typeface="Tahoma" pitchFamily="34" charset="0"/>
                <a:cs typeface="Tahoma" pitchFamily="34" charset="0"/>
              </a:rPr>
              <a:t>9-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летний опыт работы 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MEDIA-SPORT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  наработало хороший гандикап успешных проектов и мероприятий (см. 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Портфолио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).</a:t>
            </a:r>
          </a:p>
          <a:p>
            <a:r>
              <a:rPr lang="ru-RU" dirty="0" smtClean="0">
                <a:latin typeface="Tahoma" pitchFamily="34" charset="0"/>
                <a:cs typeface="Tahoma" pitchFamily="34" charset="0"/>
              </a:rPr>
              <a:t>	</a:t>
            </a:r>
          </a:p>
          <a:p>
            <a:r>
              <a:rPr lang="ru-RU" dirty="0" smtClean="0">
                <a:latin typeface="Tahoma" pitchFamily="34" charset="0"/>
                <a:cs typeface="Tahoma" pitchFamily="34" charset="0"/>
              </a:rPr>
              <a:t>Используя практический и зарубежный опыт успешного сотрудничества спорта и бизнеса, и учитывая украинскую специфику, 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MEDIA-SPORT 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стремится вывести украинский рынок спортивного маркетинга на качественно новый уровень. </a:t>
            </a:r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r>
              <a:rPr lang="en-US" dirty="0" smtClean="0">
                <a:latin typeface="Tahoma" pitchFamily="34" charset="0"/>
                <a:cs typeface="Tahoma" pitchFamily="34" charset="0"/>
              </a:rPr>
              <a:t>MEDIA-SPORT 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предоставляет специализированные услуги компаниям, которые желают использовать Спорт как инструмент коммуникации к Потребителю.</a:t>
            </a:r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r>
              <a:rPr lang="ru-RU" dirty="0" smtClean="0">
                <a:latin typeface="Tahoma" pitchFamily="34" charset="0"/>
                <a:cs typeface="Tahoma" pitchFamily="34" charset="0"/>
              </a:rPr>
              <a:t>Мы помогаем  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C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порту, с одной стороны, и Компаниям, с другой,  извлекать максимальную отдачу от  использования сильнейших маркетинговых инструментов –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i="1" dirty="0" smtClean="0">
                <a:latin typeface="Tahoma" pitchFamily="34" charset="0"/>
                <a:cs typeface="Tahoma" pitchFamily="34" charset="0"/>
              </a:rPr>
              <a:t>организации спортивных мероприятий, рекламы и спонсорства.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19556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О нас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329767"/>
            <a:ext cx="900118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latin typeface="Tahoma" pitchFamily="34" charset="0"/>
                <a:cs typeface="Tahoma" pitchFamily="34" charset="0"/>
              </a:rPr>
              <a:t>Идейными вдохновителями команды </a:t>
            </a:r>
            <a:r>
              <a:rPr lang="en-US" sz="1700" b="1" dirty="0" smtClean="0">
                <a:latin typeface="Tahoma" pitchFamily="34" charset="0"/>
                <a:cs typeface="Tahoma" pitchFamily="34" charset="0"/>
              </a:rPr>
              <a:t>MEDIA-SPORT </a:t>
            </a:r>
            <a:r>
              <a:rPr lang="ru-RU" sz="1700" b="1" dirty="0" smtClean="0">
                <a:latin typeface="Tahoma" pitchFamily="34" charset="0"/>
                <a:cs typeface="Tahoma" pitchFamily="34" charset="0"/>
              </a:rPr>
              <a:t>неизменно остаются: 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786843" y="4142587"/>
            <a:ext cx="4000528" cy="158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857356" y="3286124"/>
            <a:ext cx="292895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 smtClean="0">
                <a:latin typeface="Tahoma" pitchFamily="34" charset="0"/>
                <a:cs typeface="Tahoma" pitchFamily="34" charset="0"/>
              </a:rPr>
              <a:t>Владимир Шевченко</a:t>
            </a:r>
          </a:p>
          <a:p>
            <a:r>
              <a:rPr lang="ru-RU" sz="1700" b="1" i="1" dirty="0" smtClean="0">
                <a:latin typeface="Tahoma" pitchFamily="34" charset="0"/>
                <a:cs typeface="Tahoma" pitchFamily="34" charset="0"/>
              </a:rPr>
              <a:t>Генеральный директор</a:t>
            </a:r>
            <a:endParaRPr lang="en-US" sz="1700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2844" y="4000504"/>
            <a:ext cx="4214842" cy="303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ahoma" pitchFamily="34" charset="0"/>
                <a:cs typeface="Tahoma" pitchFamily="34" charset="0"/>
              </a:rPr>
              <a:t>Резюме:</a:t>
            </a:r>
          </a:p>
          <a:p>
            <a:r>
              <a:rPr lang="ru-RU" sz="1700" dirty="0" smtClean="0">
                <a:latin typeface="Tahoma" pitchFamily="34" charset="0"/>
                <a:cs typeface="Tahoma" pitchFamily="34" charset="0"/>
              </a:rPr>
              <a:t>ТВ продюсер,</a:t>
            </a:r>
            <a:endParaRPr lang="en-US" sz="1700" dirty="0" smtClean="0">
              <a:latin typeface="Tahoma" pitchFamily="34" charset="0"/>
              <a:cs typeface="Tahoma" pitchFamily="34" charset="0"/>
            </a:endParaRPr>
          </a:p>
          <a:p>
            <a:r>
              <a:rPr lang="ru-RU" sz="1700" dirty="0" smtClean="0">
                <a:latin typeface="Tahoma" pitchFamily="34" charset="0"/>
                <a:cs typeface="Tahoma" pitchFamily="34" charset="0"/>
              </a:rPr>
              <a:t>спортивный журналист, </a:t>
            </a:r>
          </a:p>
          <a:p>
            <a:r>
              <a:rPr lang="ru-RU" sz="1700" dirty="0" smtClean="0">
                <a:latin typeface="Tahoma" pitchFamily="34" charset="0"/>
                <a:cs typeface="Tahoma" pitchFamily="34" charset="0"/>
              </a:rPr>
              <a:t>ведущий, телеканалы  </a:t>
            </a:r>
            <a:r>
              <a:rPr lang="ru-RU" sz="1700" dirty="0" err="1" smtClean="0">
                <a:latin typeface="Tahoma" pitchFamily="34" charset="0"/>
                <a:cs typeface="Tahoma" pitchFamily="34" charset="0"/>
              </a:rPr>
              <a:t>Интер</a:t>
            </a:r>
            <a:r>
              <a:rPr lang="ru-RU" sz="1700" dirty="0" smtClean="0">
                <a:latin typeface="Tahoma" pitchFamily="34" charset="0"/>
                <a:cs typeface="Tahoma" pitchFamily="34" charset="0"/>
              </a:rPr>
              <a:t> и </a:t>
            </a:r>
            <a:r>
              <a:rPr lang="ru-RU" sz="1700" dirty="0" err="1" smtClean="0">
                <a:latin typeface="Tahoma" pitchFamily="34" charset="0"/>
                <a:cs typeface="Tahoma" pitchFamily="34" charset="0"/>
              </a:rPr>
              <a:t>Тонис</a:t>
            </a:r>
            <a:r>
              <a:rPr lang="ru-RU" sz="1700" dirty="0" smtClean="0">
                <a:latin typeface="Tahoma" pitchFamily="34" charset="0"/>
                <a:cs typeface="Tahoma" pitchFamily="34" charset="0"/>
              </a:rPr>
              <a:t>,</a:t>
            </a:r>
          </a:p>
          <a:p>
            <a:r>
              <a:rPr lang="ru-RU" sz="1700" dirty="0" smtClean="0">
                <a:latin typeface="Tahoma" pitchFamily="34" charset="0"/>
                <a:cs typeface="Tahoma" pitchFamily="34" charset="0"/>
              </a:rPr>
              <a:t>директор ТО «Спорт» УТ-1, программный директор НВО «Поверхность».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endParaRPr lang="en-US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14810" y="3286124"/>
            <a:ext cx="292895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700" dirty="0" smtClean="0">
                <a:latin typeface="Tahoma" pitchFamily="34" charset="0"/>
                <a:cs typeface="Tahoma" pitchFamily="34" charset="0"/>
              </a:rPr>
              <a:t>Елена Говорова</a:t>
            </a:r>
          </a:p>
          <a:p>
            <a:pPr algn="r"/>
            <a:r>
              <a:rPr lang="ru-RU" sz="1700" b="1" i="1" dirty="0" smtClean="0">
                <a:latin typeface="Tahoma" pitchFamily="34" charset="0"/>
                <a:cs typeface="Tahoma" pitchFamily="34" charset="0"/>
              </a:rPr>
              <a:t>Директор</a:t>
            </a:r>
            <a:endParaRPr lang="en-US" sz="1700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57752" y="4054010"/>
            <a:ext cx="4214842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 smtClean="0">
                <a:latin typeface="Tahoma" pitchFamily="34" charset="0"/>
                <a:cs typeface="Tahoma" pitchFamily="34" charset="0"/>
              </a:rPr>
              <a:t>Резюме:</a:t>
            </a:r>
            <a:endParaRPr lang="ru-RU" sz="1700" dirty="0" smtClean="0">
              <a:latin typeface="Tahoma" pitchFamily="34" charset="0"/>
              <a:cs typeface="Tahoma" pitchFamily="34" charset="0"/>
            </a:endParaRPr>
          </a:p>
          <a:p>
            <a:pPr algn="r"/>
            <a:r>
              <a:rPr lang="ru-RU" sz="1700" dirty="0" smtClean="0">
                <a:latin typeface="Tahoma" pitchFamily="34" charset="0"/>
                <a:cs typeface="Tahoma" pitchFamily="34" charset="0"/>
              </a:rPr>
              <a:t>Призер Олимпиады в Сиднее (2000г) и чемпионата мира в Афинах  (1997г), участница 3х Олимпиад, ЗМС, спортивный журналист, комментатор, ведущая на телеканале </a:t>
            </a:r>
            <a:r>
              <a:rPr lang="ru-RU" sz="1700" dirty="0" err="1" smtClean="0">
                <a:latin typeface="Tahoma" pitchFamily="34" charset="0"/>
                <a:cs typeface="Tahoma" pitchFamily="34" charset="0"/>
              </a:rPr>
              <a:t>Мегаспорт</a:t>
            </a:r>
            <a:r>
              <a:rPr lang="ru-RU" sz="1700" dirty="0" smtClean="0">
                <a:latin typeface="Tahoma" pitchFamily="34" charset="0"/>
                <a:cs typeface="Tahoma" pitchFamily="34" charset="0"/>
              </a:rPr>
              <a:t>,  Кавалер Ордена Княгини Ольги</a:t>
            </a:r>
          </a:p>
          <a:p>
            <a:pPr algn="r"/>
            <a:r>
              <a:rPr lang="ru-RU" sz="17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uk-UA" sz="1700" dirty="0" smtClean="0">
                <a:latin typeface="Tahoma" pitchFamily="34" charset="0"/>
                <a:cs typeface="Tahoma" pitchFamily="34" charset="0"/>
              </a:rPr>
              <a:t>ІІ и ІІІ </a:t>
            </a:r>
            <a:r>
              <a:rPr lang="ru-RU" sz="1700" dirty="0" smtClean="0">
                <a:latin typeface="Tahoma" pitchFamily="34" charset="0"/>
                <a:cs typeface="Tahoma" pitchFamily="34" charset="0"/>
              </a:rPr>
              <a:t>степени</a:t>
            </a:r>
          </a:p>
          <a:p>
            <a:pPr algn="r"/>
            <a:endParaRPr lang="en-US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" name="Picture 2" descr="C:\Documents and Settings\OLGA\Рабочий стол\говорова.jpg"/>
          <p:cNvPicPr>
            <a:picLocks noChangeAspect="1" noChangeArrowheads="1"/>
          </p:cNvPicPr>
          <p:nvPr/>
        </p:nvPicPr>
        <p:blipFill>
          <a:blip r:embed="rId3"/>
          <a:srcRect l="22804" t="6407" r="24565" b="28162"/>
          <a:stretch>
            <a:fillRect/>
          </a:stretch>
        </p:blipFill>
        <p:spPr bwMode="auto">
          <a:xfrm>
            <a:off x="7215206" y="1714488"/>
            <a:ext cx="1747465" cy="2143140"/>
          </a:xfrm>
          <a:prstGeom prst="rect">
            <a:avLst/>
          </a:prstGeom>
          <a:noFill/>
        </p:spPr>
      </p:pic>
      <p:pic>
        <p:nvPicPr>
          <p:cNvPr id="1026" name="Picture 2" descr="D:\МАСЛОВА\презентация агентства\отбор\IMG_2114.JPG"/>
          <p:cNvPicPr>
            <a:picLocks noChangeAspect="1" noChangeArrowheads="1"/>
          </p:cNvPicPr>
          <p:nvPr/>
        </p:nvPicPr>
        <p:blipFill>
          <a:blip r:embed="rId4"/>
          <a:srcRect l="23798" t="4762" r="42884" b="38095"/>
          <a:stretch>
            <a:fillRect/>
          </a:stretch>
        </p:blipFill>
        <p:spPr bwMode="auto">
          <a:xfrm>
            <a:off x="214282" y="1714487"/>
            <a:ext cx="1643074" cy="2112523"/>
          </a:xfrm>
          <a:prstGeom prst="rect">
            <a:avLst/>
          </a:prstGeom>
          <a:noFill/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0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2571736" y="585774"/>
            <a:ext cx="650085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2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Преимущества </a:t>
            </a:r>
            <a:r>
              <a:rPr lang="en-US" sz="32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MEDIA-SPORT</a:t>
            </a:r>
            <a:r>
              <a:rPr lang="ru-RU" sz="32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32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3200" dirty="0" smtClean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571472" y="1714488"/>
            <a:ext cx="3357585" cy="742175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21580520">
            <a:off x="537860" y="1876280"/>
            <a:ext cx="33900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+mj-lt"/>
                <a:cs typeface="Times New Roman" pitchFamily="18" charset="0"/>
              </a:rPr>
              <a:t> </a:t>
            </a:r>
            <a:r>
              <a:rPr lang="ru-RU" sz="2000" dirty="0" smtClean="0">
                <a:latin typeface="+mj-lt"/>
                <a:cs typeface="Tahoma" pitchFamily="34" charset="0"/>
              </a:rPr>
              <a:t>З</a:t>
            </a:r>
            <a:r>
              <a:rPr lang="ru-RU" dirty="0" smtClean="0">
                <a:latin typeface="+mj-lt"/>
                <a:cs typeface="Tahoma" pitchFamily="34" charset="0"/>
              </a:rPr>
              <a:t>нание специфики спорта</a:t>
            </a:r>
            <a:endParaRPr lang="ru-RU" dirty="0">
              <a:latin typeface="+mj-lt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571472" y="4286256"/>
            <a:ext cx="3354227" cy="1071570"/>
          </a:xfrm>
          <a:prstGeom prst="rightArrow">
            <a:avLst>
              <a:gd name="adj1" fmla="val 46432"/>
              <a:gd name="adj2" fmla="val 5248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5214941" y="1428735"/>
            <a:ext cx="3822036" cy="1065701"/>
          </a:xfrm>
          <a:prstGeom prst="rightArrow">
            <a:avLst>
              <a:gd name="adj1" fmla="val 50000"/>
              <a:gd name="adj2" fmla="val 6978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22476">
            <a:off x="5609510" y="1749810"/>
            <a:ext cx="3390091" cy="486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12000">
              <a:lnSpc>
                <a:spcPts val="1500"/>
              </a:lnSpc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Эксклюзивные условия работы с передовыми спортивными СМИ</a:t>
            </a:r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>
            <a:off x="111014" y="2786058"/>
            <a:ext cx="3788775" cy="1217231"/>
          </a:xfrm>
          <a:prstGeom prst="rightArrow">
            <a:avLst>
              <a:gd name="adj1" fmla="val 79403"/>
              <a:gd name="adj2" fmla="val 3645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4346">
            <a:off x="49287" y="2987464"/>
            <a:ext cx="3736347" cy="867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12000">
              <a:lnSpc>
                <a:spcPts val="1500"/>
              </a:lnSpc>
            </a:pPr>
            <a:r>
              <a:rPr lang="ru-RU" sz="1700" dirty="0" err="1" smtClean="0">
                <a:latin typeface="Calibri" pitchFamily="34" charset="0"/>
                <a:cs typeface="Times New Roman" pitchFamily="18" charset="0"/>
              </a:rPr>
              <a:t>Сотрудичество</a:t>
            </a:r>
            <a:r>
              <a:rPr lang="ru-RU" sz="1700" dirty="0" smtClean="0">
                <a:latin typeface="Calibri" pitchFamily="34" charset="0"/>
                <a:cs typeface="Times New Roman" pitchFamily="18" charset="0"/>
              </a:rPr>
              <a:t> с Н</a:t>
            </a:r>
            <a:r>
              <a:rPr lang="uk-UA" sz="1700" dirty="0" err="1" smtClean="0">
                <a:latin typeface="Calibri" pitchFamily="34" charset="0"/>
                <a:cs typeface="Times New Roman" pitchFamily="18" charset="0"/>
              </a:rPr>
              <a:t>ациональн</a:t>
            </a:r>
            <a:r>
              <a:rPr lang="ru-RU" sz="1700" dirty="0" err="1" smtClean="0">
                <a:latin typeface="Calibri" pitchFamily="34" charset="0"/>
                <a:cs typeface="Times New Roman" pitchFamily="18" charset="0"/>
              </a:rPr>
              <a:t>ым</a:t>
            </a:r>
            <a:r>
              <a:rPr lang="ru-RU" sz="1700" dirty="0" smtClean="0">
                <a:latin typeface="Calibri" pitchFamily="34" charset="0"/>
                <a:cs typeface="Times New Roman" pitchFamily="18" charset="0"/>
              </a:rPr>
              <a:t> Олимпийским Комитетом, национальными и международными федерациями разных видов спорта</a:t>
            </a:r>
            <a:endParaRPr lang="ru-RU" sz="1700" dirty="0"/>
          </a:p>
        </p:txBody>
      </p:sp>
      <p:sp>
        <p:nvSpPr>
          <p:cNvPr id="17" name="Стрелка вправо 16"/>
          <p:cNvSpPr/>
          <p:nvPr/>
        </p:nvSpPr>
        <p:spPr>
          <a:xfrm rot="10800000">
            <a:off x="5214942" y="2357430"/>
            <a:ext cx="3795377" cy="2245646"/>
          </a:xfrm>
          <a:prstGeom prst="rightArrow">
            <a:avLst>
              <a:gd name="adj1" fmla="val 65398"/>
              <a:gd name="adj2" fmla="val 5380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21578353">
            <a:off x="5357058" y="2893655"/>
            <a:ext cx="3630441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12000">
              <a:lnSpc>
                <a:spcPts val="1500"/>
              </a:lnSpc>
            </a:pP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Наработанные коммуникации  и реализация совместных проектов с  государственными структурами, со спортивными и общественными структурами, развивающими </a:t>
            </a:r>
          </a:p>
          <a:p>
            <a:pPr algn="r" defTabSz="612000">
              <a:lnSpc>
                <a:spcPts val="1500"/>
              </a:lnSpc>
            </a:pP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спорт во всей Украине.</a:t>
            </a:r>
            <a:endParaRPr lang="ru-RU" sz="1600" dirty="0"/>
          </a:p>
        </p:txBody>
      </p:sp>
      <p:sp>
        <p:nvSpPr>
          <p:cNvPr id="19" name="Стрелка вправо 18"/>
          <p:cNvSpPr/>
          <p:nvPr/>
        </p:nvSpPr>
        <p:spPr>
          <a:xfrm rot="10800000">
            <a:off x="5214942" y="4434996"/>
            <a:ext cx="3822034" cy="1494334"/>
          </a:xfrm>
          <a:prstGeom prst="rightArrow">
            <a:avLst>
              <a:gd name="adj1" fmla="val 50000"/>
              <a:gd name="adj2" fmla="val 2658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 rot="22476">
            <a:off x="5070089" y="4870830"/>
            <a:ext cx="4000359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12000">
              <a:lnSpc>
                <a:spcPts val="1500"/>
              </a:lnSpc>
            </a:pP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Опыт работы в рекламных проектах с зарубежными компаниями </a:t>
            </a:r>
          </a:p>
          <a:p>
            <a:pPr algn="r" defTabSz="612000">
              <a:lnSpc>
                <a:spcPts val="1500"/>
              </a:lnSpc>
            </a:pP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(«Мозаик Спорт», Франция)</a:t>
            </a:r>
            <a:endParaRPr lang="ru-RU" sz="16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000496" y="1357298"/>
            <a:ext cx="1143008" cy="478634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C:\Users\OLGA\Pictures\MS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4071934" y="3286124"/>
            <a:ext cx="999227" cy="785818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 rot="21580520">
            <a:off x="573727" y="4581607"/>
            <a:ext cx="3390091" cy="805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ru-RU" sz="1700" dirty="0" smtClean="0">
                <a:latin typeface="+mj-lt"/>
                <a:cs typeface="Tahoma" pitchFamily="34" charset="0"/>
              </a:rPr>
              <a:t>Большой опыт работы в передовых спортивных СМИ</a:t>
            </a:r>
          </a:p>
          <a:p>
            <a:endParaRPr lang="ru-RU" dirty="0">
              <a:latin typeface="+mj-lt"/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0"/>
            <a:ext cx="9153687" cy="6858024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 rot="5400000">
            <a:off x="2893207" y="3393281"/>
            <a:ext cx="3571900" cy="207170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13"/>
          <p:cNvSpPr txBox="1">
            <a:spLocks/>
          </p:cNvSpPr>
          <p:nvPr/>
        </p:nvSpPr>
        <p:spPr bwMode="auto">
          <a:xfrm>
            <a:off x="3890994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Услуги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1357290" y="1357298"/>
            <a:ext cx="6572264" cy="92869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C:\Users\OLGA\Pictures\MS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4214810" y="1469658"/>
            <a:ext cx="947192" cy="74489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 rot="5400000">
            <a:off x="5179223" y="3393281"/>
            <a:ext cx="3571900" cy="207170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 rot="5400000">
            <a:off x="607191" y="3393281"/>
            <a:ext cx="3571900" cy="20717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142976" y="3643314"/>
            <a:ext cx="25003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Организация спортивных и </a:t>
            </a: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спортивно-развлекательных мероприятий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571604" y="3643314"/>
            <a:ext cx="6143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Спонсорство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714976" y="3648678"/>
            <a:ext cx="250036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Рекламные и консалтинговые услуги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2" name="Picture 2" descr="C:\Users\OLGA\Pictures\MS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2071670" y="5643578"/>
            <a:ext cx="518564" cy="407812"/>
          </a:xfrm>
          <a:prstGeom prst="rect">
            <a:avLst/>
          </a:prstGeom>
          <a:noFill/>
        </p:spPr>
      </p:pic>
      <p:pic>
        <p:nvPicPr>
          <p:cNvPr id="23" name="Picture 2" descr="C:\Users\OLGA\Pictures\MS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4429124" y="5643578"/>
            <a:ext cx="518564" cy="407812"/>
          </a:xfrm>
          <a:prstGeom prst="rect">
            <a:avLst/>
          </a:prstGeom>
          <a:noFill/>
        </p:spPr>
      </p:pic>
      <p:pic>
        <p:nvPicPr>
          <p:cNvPr id="24" name="Picture 2" descr="C:\Users\OLGA\Pictures\MS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6715140" y="5643578"/>
            <a:ext cx="518564" cy="407812"/>
          </a:xfrm>
          <a:prstGeom prst="rect">
            <a:avLst/>
          </a:prstGeom>
          <a:noFill/>
        </p:spPr>
      </p:pic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0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90994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Услуги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5400000">
            <a:off x="-1250197" y="2750339"/>
            <a:ext cx="4857784" cy="20717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-71470" y="2500306"/>
            <a:ext cx="25003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Организация спортивных и </a:t>
            </a: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спортивно-развлекательных мероприятий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2" name="Picture 2" descr="C:\Users\OLGA\Pictures\MS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838726" y="5235766"/>
            <a:ext cx="518564" cy="40781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357422" y="3470364"/>
            <a:ext cx="6786578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7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1600" dirty="0" smtClean="0">
                <a:latin typeface="Tahoma" pitchFamily="34" charset="0"/>
                <a:cs typeface="Tahoma" pitchFamily="34" charset="0"/>
              </a:rPr>
              <a:t>разработка и реализация </a:t>
            </a:r>
            <a:r>
              <a:rPr lang="ru-RU" sz="1600" dirty="0" err="1" smtClean="0">
                <a:latin typeface="Tahoma" pitchFamily="34" charset="0"/>
                <a:cs typeface="Tahoma" pitchFamily="34" charset="0"/>
              </a:rPr>
              <a:t>концепт-проекта</a:t>
            </a:r>
            <a:r>
              <a:rPr lang="ru-RU" sz="1600" dirty="0" smtClean="0">
                <a:latin typeface="Tahoma" pitchFamily="34" charset="0"/>
                <a:cs typeface="Tahoma" pitchFamily="34" charset="0"/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 проведение PR-кампании мероприятия;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 привлечения партнеров и спонсоров для мероприятия;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 привлечение и организация выступлений (концертов) зарубежных и украинских звезд шоу-бизнеса;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 съемка </a:t>
            </a:r>
            <a:r>
              <a:rPr lang="ru-RU" sz="1600" dirty="0" err="1" smtClean="0">
                <a:latin typeface="Tahoma" pitchFamily="34" charset="0"/>
                <a:cs typeface="Tahoma" pitchFamily="34" charset="0"/>
              </a:rPr>
              <a:t>телеверсии</a:t>
            </a:r>
            <a:r>
              <a:rPr lang="ru-RU" sz="1600" dirty="0" smtClean="0">
                <a:latin typeface="Tahoma" pitchFamily="34" charset="0"/>
                <a:cs typeface="Tahoma" pitchFamily="34" charset="0"/>
              </a:rPr>
              <a:t> событий, размещение на телеканалах, прямые </a:t>
            </a:r>
            <a:r>
              <a:rPr lang="ru-RU" sz="1600" dirty="0" err="1" smtClean="0">
                <a:latin typeface="Tahoma" pitchFamily="34" charset="0"/>
                <a:cs typeface="Tahoma" pitchFamily="34" charset="0"/>
              </a:rPr>
              <a:t>телетрансляции</a:t>
            </a:r>
            <a:r>
              <a:rPr lang="ru-RU" sz="1600" dirty="0" smtClean="0">
                <a:latin typeface="Tahoma" pitchFamily="34" charset="0"/>
                <a:cs typeface="Tahoma" pitchFamily="34" charset="0"/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 выбор и подготовка места проведения, получение разрешений на проведение массовых мероприятий в г. Киев;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 логистика, техническое обеспечение мероприятия: звук, свет, специальные конструкции, безопасность, охрана;</a:t>
            </a:r>
            <a:endParaRPr lang="ru-RU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357454" y="2715608"/>
            <a:ext cx="678657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i="1" dirty="0" smtClean="0">
                <a:latin typeface="Tahoma" pitchFamily="34" charset="0"/>
                <a:cs typeface="Tahoma" pitchFamily="34" charset="0"/>
              </a:rPr>
              <a:t>МEDIA- SPORT осуществляет весь комплекс работ по организации спортивных мероприятий как под ключ, так и </a:t>
            </a:r>
            <a:r>
              <a:rPr lang="ru-RU" sz="1500" b="1" i="1" dirty="0" err="1" smtClean="0">
                <a:latin typeface="Tahoma" pitchFamily="34" charset="0"/>
                <a:cs typeface="Tahoma" pitchFamily="34" charset="0"/>
              </a:rPr>
              <a:t>c</a:t>
            </a:r>
            <a:r>
              <a:rPr lang="ru-RU" sz="1500" b="1" i="1" dirty="0" smtClean="0">
                <a:latin typeface="Tahoma" pitchFamily="34" charset="0"/>
                <a:cs typeface="Tahoma" pitchFamily="34" charset="0"/>
              </a:rPr>
              <a:t> комплексным или же частичным сопровождением: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357422" y="121442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600" dirty="0" err="1" smtClean="0">
                <a:latin typeface="Tahoma" pitchFamily="34" charset="0"/>
                <a:cs typeface="Tahoma" pitchFamily="34" charset="0"/>
              </a:rPr>
              <a:t>cоревнования</a:t>
            </a:r>
            <a:endParaRPr lang="ru-RU" sz="16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турниры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выставки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презентации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церемонии награждения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latin typeface="Tahoma" pitchFamily="34" charset="0"/>
                <a:cs typeface="Tahoma" pitchFamily="34" charset="0"/>
              </a:rPr>
              <a:t>корпоративные мероприятия</a:t>
            </a:r>
            <a:endParaRPr lang="ru-RU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0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90994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Услуги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5400000">
            <a:off x="-1250197" y="2750339"/>
            <a:ext cx="4857784" cy="207170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2" descr="C:\Users\OLGA\Pictures\MS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838726" y="5235766"/>
            <a:ext cx="518564" cy="40781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-1928858" y="3273982"/>
            <a:ext cx="6143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Спонсорство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28860" y="1500174"/>
            <a:ext cx="63579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разработка и сопровождение программ партнерства и спонсорской поддержки спортивных мероприятий, спортсменов, команд, клубов 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оказание консультаций по подбору спортсменов и составлению календаря спортивных мероприятий для спонсорства и партнерства 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интеграция торговых марок и брендов в спорт путем спонсорства 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привлечение спонсоров для финансирования деятельности спортклубов, федераций спорта и строительства спортивных сооружений 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разработка спонсорских и рекламных предложений.</a:t>
            </a:r>
            <a:endParaRPr lang="ru-RU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0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90994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Услуги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5400000">
            <a:off x="-1250197" y="2750339"/>
            <a:ext cx="4857784" cy="207170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2" descr="C:\Users\OLGA\Pictures\MS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0"/>
          </a:blip>
          <a:srcRect/>
          <a:stretch>
            <a:fillRect/>
          </a:stretch>
        </p:blipFill>
        <p:spPr bwMode="auto">
          <a:xfrm>
            <a:off x="838726" y="5235766"/>
            <a:ext cx="518564" cy="40781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-142908" y="3148612"/>
            <a:ext cx="250036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Рекламные и консалтинговые услуги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57422" y="1735945"/>
            <a:ext cx="657229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креативная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 разработка рекламной кампании;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комплексное проведение рекламной кампании;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разработка и изготовление эксклюзивного 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имиджевого</a:t>
            </a:r>
            <a:r>
              <a:rPr lang="ru-RU" dirty="0" smtClean="0">
                <a:latin typeface="Tahoma" pitchFamily="34" charset="0"/>
                <a:cs typeface="Tahoma" pitchFamily="34" charset="0"/>
              </a:rPr>
              <a:t> продукта;</a:t>
            </a:r>
          </a:p>
          <a:p>
            <a:endParaRPr lang="ru-RU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ahoma" pitchFamily="34" charset="0"/>
                <a:cs typeface="Tahoma" pitchFamily="34" charset="0"/>
              </a:rPr>
              <a:t> оказание консультаций в сфере спортивного маркетинга: аналитика, сбор данных, подбор, оценка, корректировка стратегии продвижения, составление календаря мероприятий для спонсорства, подбор спортсменов (команды) в качестве лица бренда.</a:t>
            </a:r>
            <a:endParaRPr lang="ru-RU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5" name="Rectangle 13"/>
          <p:cNvSpPr txBox="1">
            <a:spLocks/>
          </p:cNvSpPr>
          <p:nvPr/>
        </p:nvSpPr>
        <p:spPr bwMode="auto">
          <a:xfrm>
            <a:off x="3890994" y="585774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ru-RU" sz="35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Сотрудничество </a:t>
            </a:r>
            <a:endParaRPr lang="en-US" sz="35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083" name="Picture 11" descr="D:\МАСЛОВА\сайт медиа спорт\лого партнеров\logo (2).jpg"/>
          <p:cNvPicPr>
            <a:picLocks noChangeAspect="1" noChangeArrowheads="1"/>
          </p:cNvPicPr>
          <p:nvPr/>
        </p:nvPicPr>
        <p:blipFill>
          <a:blip r:embed="rId3"/>
          <a:srcRect r="8839"/>
          <a:stretch>
            <a:fillRect/>
          </a:stretch>
        </p:blipFill>
        <p:spPr bwMode="auto">
          <a:xfrm>
            <a:off x="5000661" y="3582342"/>
            <a:ext cx="1571636" cy="800100"/>
          </a:xfrm>
          <a:prstGeom prst="rect">
            <a:avLst/>
          </a:prstGeom>
          <a:noFill/>
        </p:spPr>
      </p:pic>
      <p:pic>
        <p:nvPicPr>
          <p:cNvPr id="3084" name="Picture 12" descr="D:\МАСЛОВА\сайт медиа спорт\лого партнеров\start_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67087" y="5929330"/>
            <a:ext cx="1143008" cy="446638"/>
          </a:xfrm>
          <a:prstGeom prst="rect">
            <a:avLst/>
          </a:prstGeom>
          <a:noFill/>
        </p:spPr>
      </p:pic>
      <p:pic>
        <p:nvPicPr>
          <p:cNvPr id="3085" name="Picture 13" descr="D:\МАСЛОВА\сайт медиа спорт\лого партнеров\34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1" y="1285860"/>
            <a:ext cx="1428761" cy="1570694"/>
          </a:xfrm>
          <a:prstGeom prst="rect">
            <a:avLst/>
          </a:prstGeom>
          <a:noFill/>
        </p:spPr>
      </p:pic>
      <p:pic>
        <p:nvPicPr>
          <p:cNvPr id="3086" name="Picture 14" descr="D:\МАСЛОВА\сайт медиа спорт\лого партнеров\126048.jpg"/>
          <p:cNvPicPr>
            <a:picLocks noChangeAspect="1" noChangeArrowheads="1"/>
          </p:cNvPicPr>
          <p:nvPr/>
        </p:nvPicPr>
        <p:blipFill>
          <a:blip r:embed="rId6"/>
          <a:srcRect t="23018" b="15600"/>
          <a:stretch>
            <a:fillRect/>
          </a:stretch>
        </p:blipFill>
        <p:spPr bwMode="auto">
          <a:xfrm>
            <a:off x="5000661" y="2096426"/>
            <a:ext cx="1518045" cy="714380"/>
          </a:xfrm>
          <a:prstGeom prst="rect">
            <a:avLst/>
          </a:prstGeom>
          <a:noFill/>
        </p:spPr>
      </p:pic>
      <p:pic>
        <p:nvPicPr>
          <p:cNvPr id="3087" name="Picture 15" descr="D:\МАСЛОВА\сайт медиа спорт\лого партнеров\biola-logo.jpg"/>
          <p:cNvPicPr>
            <a:picLocks noChangeAspect="1" noChangeArrowheads="1"/>
          </p:cNvPicPr>
          <p:nvPr/>
        </p:nvPicPr>
        <p:blipFill>
          <a:blip r:embed="rId7"/>
          <a:srcRect t="8429" b="8161"/>
          <a:stretch>
            <a:fillRect/>
          </a:stretch>
        </p:blipFill>
        <p:spPr bwMode="auto">
          <a:xfrm>
            <a:off x="6786578" y="4755963"/>
            <a:ext cx="1716016" cy="935133"/>
          </a:xfrm>
          <a:prstGeom prst="rect">
            <a:avLst/>
          </a:prstGeom>
          <a:noFill/>
        </p:spPr>
      </p:pic>
      <p:pic>
        <p:nvPicPr>
          <p:cNvPr id="3089" name="Picture 17" descr="D:\МАСЛОВА\сайт медиа спорт\лого партнеров\logo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9454" y="2862546"/>
            <a:ext cx="1552024" cy="899724"/>
          </a:xfrm>
          <a:prstGeom prst="rect">
            <a:avLst/>
          </a:prstGeom>
          <a:noFill/>
        </p:spPr>
      </p:pic>
      <p:pic>
        <p:nvPicPr>
          <p:cNvPr id="3090" name="Picture 18" descr="D:\МАСЛОВА\сайт медиа спорт\лого партнеров\logo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80" y="2190742"/>
            <a:ext cx="2214580" cy="738192"/>
          </a:xfrm>
          <a:prstGeom prst="rect">
            <a:avLst/>
          </a:prstGeom>
          <a:noFill/>
        </p:spPr>
      </p:pic>
      <p:pic>
        <p:nvPicPr>
          <p:cNvPr id="3091" name="Picture 19" descr="D:\МАСЛОВА\сайт медиа спорт\лого партнеров\mc_lovingit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379511" y="3857628"/>
            <a:ext cx="1130584" cy="1000132"/>
          </a:xfrm>
          <a:prstGeom prst="rect">
            <a:avLst/>
          </a:prstGeom>
          <a:noFill/>
        </p:spPr>
      </p:pic>
      <p:pic>
        <p:nvPicPr>
          <p:cNvPr id="23" name="Picture 18" descr="C:\Users\OLGA\Desktop\сайт медиа спорт\лого партнеров\people net.jpg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357586" y="2714620"/>
            <a:ext cx="1143008" cy="1161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21" descr="D:\МАСЛОВА\сайт медиа спорт\лого партнеров\yy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929454" y="5680857"/>
            <a:ext cx="1428760" cy="690113"/>
          </a:xfrm>
          <a:prstGeom prst="rect">
            <a:avLst/>
          </a:prstGeom>
          <a:noFill/>
        </p:spPr>
      </p:pic>
      <p:pic>
        <p:nvPicPr>
          <p:cNvPr id="3094" name="Picture 22"/>
          <p:cNvPicPr>
            <a:picLocks noChangeAspect="1" noChangeArrowheads="1"/>
          </p:cNvPicPr>
          <p:nvPr/>
        </p:nvPicPr>
        <p:blipFill>
          <a:blip r:embed="rId13"/>
          <a:srcRect l="56348" t="47758" r="30483" b="8993"/>
          <a:stretch>
            <a:fillRect/>
          </a:stretch>
        </p:blipFill>
        <p:spPr bwMode="auto">
          <a:xfrm>
            <a:off x="3438525" y="1285860"/>
            <a:ext cx="1037552" cy="136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14"/>
          <a:srcRect l="14422" r="11180"/>
          <a:stretch>
            <a:fillRect/>
          </a:stretch>
        </p:blipFill>
        <p:spPr bwMode="auto">
          <a:xfrm>
            <a:off x="5000660" y="1239170"/>
            <a:ext cx="1489992" cy="883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8" name="Picture 26"/>
          <p:cNvPicPr>
            <a:picLocks noChangeAspect="1" noChangeArrowheads="1"/>
          </p:cNvPicPr>
          <p:nvPr/>
        </p:nvPicPr>
        <p:blipFill>
          <a:blip r:embed="rId15"/>
          <a:srcRect r="4333" b="7143"/>
          <a:stretch>
            <a:fillRect/>
          </a:stretch>
        </p:blipFill>
        <p:spPr bwMode="auto">
          <a:xfrm>
            <a:off x="714380" y="1214422"/>
            <a:ext cx="2207983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D:\МАСЛОВА\сайт медиа спорт\лого партнеров\1\лого_УПК [Converted]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357586" y="4786322"/>
            <a:ext cx="1152509" cy="1152509"/>
          </a:xfrm>
          <a:prstGeom prst="rect">
            <a:avLst/>
          </a:prstGeom>
          <a:noFill/>
        </p:spPr>
      </p:pic>
      <p:pic>
        <p:nvPicPr>
          <p:cNvPr id="1028" name="Picture 4" descr="D:\МАСЛОВА\сайт медиа спорт\лого партнеров\1\a&amp;e_logo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000924" y="3762270"/>
            <a:ext cx="1382280" cy="1024052"/>
          </a:xfrm>
          <a:prstGeom prst="rect">
            <a:avLst/>
          </a:prstGeom>
          <a:noFill/>
        </p:spPr>
      </p:pic>
      <p:pic>
        <p:nvPicPr>
          <p:cNvPr id="1030" name="Picture 6" descr="D:\МАСЛОВА\сайт медиа спорт\лого партнеров\1\desire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0661" y="5005791"/>
            <a:ext cx="1571636" cy="662535"/>
          </a:xfrm>
          <a:prstGeom prst="rect">
            <a:avLst/>
          </a:prstGeom>
          <a:noFill/>
        </p:spPr>
      </p:pic>
      <p:pic>
        <p:nvPicPr>
          <p:cNvPr id="1031" name="Picture 7" descr="D:\МАСЛОВА\сайт медиа спорт\лого партнеров\1\Parter Style [Converted]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000661" y="5668326"/>
            <a:ext cx="1593164" cy="714380"/>
          </a:xfrm>
          <a:prstGeom prst="rect">
            <a:avLst/>
          </a:prstGeom>
          <a:noFill/>
        </p:spPr>
      </p:pic>
      <p:pic>
        <p:nvPicPr>
          <p:cNvPr id="30" name="Picture 7" descr="D:\МАСЛОВА\сайт медиа спорт\лого партнеров\nemirof_20_5_8.jpg"/>
          <p:cNvPicPr>
            <a:picLocks noChangeAspect="1" noChangeArrowheads="1"/>
          </p:cNvPicPr>
          <p:nvPr/>
        </p:nvPicPr>
        <p:blipFill>
          <a:blip r:embed="rId20"/>
          <a:srcRect t="40456" b="40871"/>
          <a:stretch>
            <a:fillRect/>
          </a:stretch>
        </p:blipFill>
        <p:spPr bwMode="auto">
          <a:xfrm>
            <a:off x="642942" y="3213595"/>
            <a:ext cx="2428892" cy="453531"/>
          </a:xfrm>
          <a:prstGeom prst="rect">
            <a:avLst/>
          </a:prstGeom>
          <a:noFill/>
        </p:spPr>
      </p:pic>
      <p:pic>
        <p:nvPicPr>
          <p:cNvPr id="31" name="Picture 9" descr="D:\МАСЛОВА\сайт медиа спорт\лого партнеров\rodovidb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642942" y="5784035"/>
            <a:ext cx="2428892" cy="597735"/>
          </a:xfrm>
          <a:prstGeom prst="rect">
            <a:avLst/>
          </a:prstGeom>
          <a:noFill/>
        </p:spPr>
      </p:pic>
      <p:pic>
        <p:nvPicPr>
          <p:cNvPr id="32" name="Picture 16" descr="D:\МАСЛОВА\сайт медиа спорт\лого партнеров\born_ru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2942" y="4024316"/>
            <a:ext cx="2428892" cy="378082"/>
          </a:xfrm>
          <a:prstGeom prst="rect">
            <a:avLst/>
          </a:prstGeom>
          <a:noFill/>
        </p:spPr>
      </p:pic>
      <p:pic>
        <p:nvPicPr>
          <p:cNvPr id="33" name="Picture 20" descr="D:\МАСЛОВА\сайт медиа спорт\лого партнеров\logotype.jpg"/>
          <p:cNvPicPr>
            <a:picLocks noChangeAspect="1" noChangeArrowheads="1"/>
          </p:cNvPicPr>
          <p:nvPr/>
        </p:nvPicPr>
        <p:blipFill>
          <a:blip r:embed="rId23"/>
          <a:srcRect l="5407" r="5404"/>
          <a:stretch>
            <a:fillRect/>
          </a:stretch>
        </p:blipFill>
        <p:spPr bwMode="auto">
          <a:xfrm>
            <a:off x="642941" y="4452944"/>
            <a:ext cx="2404017" cy="428628"/>
          </a:xfrm>
          <a:prstGeom prst="rect">
            <a:avLst/>
          </a:prstGeom>
          <a:noFill/>
        </p:spPr>
      </p:pic>
      <p:pic>
        <p:nvPicPr>
          <p:cNvPr id="34" name="Picture 25"/>
          <p:cNvPicPr>
            <a:picLocks noChangeAspect="1" noChangeArrowheads="1"/>
          </p:cNvPicPr>
          <p:nvPr/>
        </p:nvPicPr>
        <p:blipFill>
          <a:blip r:embed="rId24"/>
          <a:srcRect l="29492" t="44347" r="31250" b="45312"/>
          <a:stretch>
            <a:fillRect/>
          </a:stretch>
        </p:blipFill>
        <p:spPr bwMode="auto">
          <a:xfrm>
            <a:off x="642942" y="3595688"/>
            <a:ext cx="2428892" cy="39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2" descr="D:\МАСЛОВА\сайт медиа спорт\лого партнеров\1\proatletiks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42910" y="2935490"/>
            <a:ext cx="2428924" cy="303008"/>
          </a:xfrm>
          <a:prstGeom prst="rect">
            <a:avLst/>
          </a:prstGeom>
          <a:noFill/>
        </p:spPr>
      </p:pic>
      <p:pic>
        <p:nvPicPr>
          <p:cNvPr id="36" name="Picture 5" descr="D:\МАСЛОВА\сайт медиа спорт\лого партнеров\1\acco_int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642942" y="4810134"/>
            <a:ext cx="2428892" cy="962022"/>
          </a:xfrm>
          <a:prstGeom prst="rect">
            <a:avLst/>
          </a:prstGeom>
          <a:noFill/>
        </p:spPr>
      </p:pic>
      <p:pic>
        <p:nvPicPr>
          <p:cNvPr id="3082" name="Picture 10" descr="D:\МАСЛОВА\сайт медиа спорт\лого партнеров\scisd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5000661" y="2739368"/>
            <a:ext cx="1500198" cy="815325"/>
          </a:xfrm>
          <a:prstGeom prst="rect">
            <a:avLst/>
          </a:prstGeom>
          <a:noFill/>
        </p:spPr>
      </p:pic>
      <p:pic>
        <p:nvPicPr>
          <p:cNvPr id="3078" name="Picture 6" descr="D:\МАСЛОВА\сайт медиа спорт\лого партнеров\mega.jpg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000660" y="4357694"/>
            <a:ext cx="1571637" cy="667690"/>
          </a:xfrm>
          <a:prstGeom prst="rect">
            <a:avLst/>
          </a:prstGeom>
          <a:noFill/>
        </p:spPr>
      </p:pic>
      <p:sp>
        <p:nvSpPr>
          <p:cNvPr id="37" name="Номер слайда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АСЛОВА\презентация агентства\макеты\MD\0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" y="0"/>
            <a:ext cx="9153685" cy="6858023"/>
          </a:xfrm>
          <a:prstGeom prst="rect">
            <a:avLst/>
          </a:prstGeom>
          <a:noFill/>
        </p:spPr>
      </p:pic>
      <p:sp>
        <p:nvSpPr>
          <p:cNvPr id="3" name="Rectangle 13"/>
          <p:cNvSpPr txBox="1">
            <a:spLocks/>
          </p:cNvSpPr>
          <p:nvPr/>
        </p:nvSpPr>
        <p:spPr bwMode="auto">
          <a:xfrm>
            <a:off x="2033606" y="442898"/>
            <a:ext cx="518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dirty="0" err="1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Портфолио</a:t>
            </a:r>
            <a:r>
              <a:rPr lang="ru-RU" sz="40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40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-24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452422"/>
            <a:ext cx="7848600" cy="7620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Церемония награждения лучших спортсменов года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«Герои спортивного года 2006»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/>
            </a:r>
            <a:b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</a:b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1680484" y="5994448"/>
            <a:ext cx="746269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:</a:t>
            </a:r>
            <a:r>
              <a:rPr lang="en-US" sz="15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№</a:t>
            </a:r>
            <a:r>
              <a:rPr lang="en-US" sz="1500" i="1" dirty="0" smtClean="0">
                <a:latin typeface="+mj-lt"/>
                <a:cs typeface="Times New Roman" pitchFamily="18" charset="0"/>
                <a:hlinkClick r:id="rId3"/>
              </a:rPr>
              <a:t>1</a:t>
            </a:r>
            <a:r>
              <a:rPr lang="ru-RU" sz="1500" i="1" u="sng" dirty="0" smtClean="0">
                <a:solidFill>
                  <a:srgbClr val="0070C0"/>
                </a:solidFill>
                <a:latin typeface="+mj-lt"/>
                <a:cs typeface="Times New Roman" pitchFamily="18" charset="0"/>
                <a:hlinkClick r:id="rId3"/>
              </a:rPr>
              <a:t> </a:t>
            </a:r>
            <a:r>
              <a:rPr lang="ru-RU" sz="1500" dirty="0" smtClean="0">
                <a:latin typeface="+mj-lt"/>
                <a:cs typeface="Times New Roman" pitchFamily="18" charset="0"/>
              </a:rPr>
              <a:t>,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4"/>
              </a:rPr>
              <a:t>ссылка</a:t>
            </a:r>
            <a:r>
              <a:rPr lang="ru-RU" sz="1500" dirty="0" smtClean="0">
                <a:latin typeface="+mj-lt"/>
                <a:cs typeface="Times New Roman" pitchFamily="18" charset="0"/>
                <a:hlinkClick r:id="rId4"/>
              </a:rPr>
              <a:t> </a:t>
            </a:r>
            <a:r>
              <a:rPr lang="en-US" sz="1500" dirty="0" smtClean="0">
                <a:latin typeface="+mj-lt"/>
                <a:cs typeface="Times New Roman" pitchFamily="18" charset="0"/>
                <a:hlinkClick r:id="rId4"/>
              </a:rPr>
              <a:t> </a:t>
            </a:r>
            <a:r>
              <a:rPr lang="ru-RU" sz="1500" dirty="0" smtClean="0">
                <a:latin typeface="+mj-lt"/>
                <a:cs typeface="Times New Roman" pitchFamily="18" charset="0"/>
                <a:hlinkClick r:id="rId4"/>
              </a:rPr>
              <a:t>№</a:t>
            </a:r>
            <a:r>
              <a:rPr lang="en-US" sz="1500" dirty="0" smtClean="0">
                <a:latin typeface="+mj-lt"/>
                <a:cs typeface="Times New Roman" pitchFamily="18" charset="0"/>
                <a:hlinkClick r:id="rId4"/>
              </a:rPr>
              <a:t>2</a:t>
            </a:r>
            <a:r>
              <a:rPr lang="ru-RU" sz="1500" dirty="0" smtClean="0">
                <a:latin typeface="+mj-lt"/>
                <a:cs typeface="Times New Roman" pitchFamily="18" charset="0"/>
                <a:hlinkClick r:id="rId4"/>
              </a:rPr>
              <a:t> </a:t>
            </a:r>
            <a:r>
              <a:rPr lang="uk-UA" sz="1500" dirty="0" smtClean="0">
                <a:latin typeface="+mj-lt"/>
                <a:cs typeface="Times New Roman" pitchFamily="18" charset="0"/>
                <a:hlinkClick r:id="rId4"/>
              </a:rPr>
              <a:t> 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26" name="Picture 2" descr="D:\МАСЛОВА\сайт медиа спорт\portfolio\ГСР 2006\1 (9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09110" y="3571876"/>
            <a:ext cx="309145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3" descr="D:\МАСЛОВА\сайт медиа спорт\portfolio\ГСР 2006\1 (1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3571876"/>
            <a:ext cx="309145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D:\МАСЛОВА\сайт медиа спорт\portfolio\ГСР 2006\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09110" y="1500174"/>
            <a:ext cx="309145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9123" y="1428736"/>
            <a:ext cx="3071835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7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85852" y="452422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Ежегодная церемония награждения лучших легкоатлетов года</a:t>
            </a:r>
          </a:p>
          <a:p>
            <a:pPr lvl="0" algn="r">
              <a:defRPr/>
            </a:pPr>
            <a:r>
              <a:rPr lang="ru-RU" sz="2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0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«АФИНА»  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(2003-2009 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гг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), эфир:УТ-1, Спорт  1, 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Мегаспорт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</a:b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/>
            </a:r>
            <a:b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</a:b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37396" y="5965017"/>
            <a:ext cx="910668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№3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4"/>
              </a:rPr>
              <a:t>ссылка №4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5"/>
              </a:rPr>
              <a:t>ссылка №5</a:t>
            </a:r>
            <a:endParaRPr lang="ru-RU" sz="1500" i="1" dirty="0" smtClean="0">
              <a:latin typeface="+mj-lt"/>
              <a:cs typeface="Times New Roman" pitchFamily="18" charset="0"/>
            </a:endParaRPr>
          </a:p>
        </p:txBody>
      </p:sp>
      <p:pic>
        <p:nvPicPr>
          <p:cNvPr id="7" name="Рисунок 6" descr="afina"/>
          <p:cNvPicPr/>
          <p:nvPr/>
        </p:nvPicPr>
        <p:blipFill>
          <a:blip r:embed="rId6"/>
          <a:srcRect b="4605"/>
          <a:stretch>
            <a:fillRect/>
          </a:stretch>
        </p:blipFill>
        <p:spPr bwMode="auto">
          <a:xfrm>
            <a:off x="214282" y="1785926"/>
            <a:ext cx="171448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D:\МАСЛОВА\презентация агентства\photo\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8814" y="3567092"/>
            <a:ext cx="3207566" cy="2147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D:\МАСЛОВА\презентация агентства\photo\_18D907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5422" y="3581412"/>
            <a:ext cx="3207566" cy="2133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Picture 8" descr="D:\МАСЛОВА\презентация агентства\photo\_18D904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93524" y="1438272"/>
            <a:ext cx="3207566" cy="2133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7" name="Picture 9" descr="D:\МАСЛОВА\презентация агентства\photo\2 (25)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071670" y="1426195"/>
            <a:ext cx="3204217" cy="2145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95432" y="309546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Первая Всеукраинская спортивная премия</a:t>
            </a:r>
          </a:p>
          <a:p>
            <a:pPr lvl="0" algn="r">
              <a:defRPr/>
            </a:pPr>
            <a:r>
              <a:rPr lang="ru-RU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«ЗОЛОТА ДЕСЯТКА БІАТЛОНУ» </a:t>
            </a:r>
          </a:p>
          <a:p>
            <a:pPr lvl="0" algn="r">
              <a:defRPr/>
            </a:pPr>
            <a:r>
              <a:rPr lang="ru-RU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окябрь</a:t>
            </a: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2008 г, эфир -  УТ-1, «</a:t>
            </a:r>
            <a:r>
              <a:rPr lang="ru-RU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Мегаспорт</a:t>
            </a: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»</a:t>
            </a:r>
            <a:b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</a:br>
            <a:r>
              <a:rPr kumimoji="0" lang="ru-RU" sz="22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1680484" y="6085090"/>
            <a:ext cx="746269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№6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6" name="Picture 2" descr="C:\Users\OLGA\Desktop\photoreport\_MG_69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643314"/>
            <a:ext cx="3362348" cy="2242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OLGA\Desktop\photoreport\_MG_647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1447800"/>
            <a:ext cx="3286149" cy="2191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C:\Users\OLGA\Desktop\photoreport\_MG_660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1447800"/>
            <a:ext cx="3349626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 descr="C:\Users\OLGA\Desktop\photoreport\_MG_696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3643314"/>
            <a:ext cx="3311549" cy="2208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452422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2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Самый крупный любительский теннисный турнир</a:t>
            </a:r>
          </a:p>
          <a:p>
            <a:pPr lvl="0" algn="r">
              <a:defRPr/>
            </a:pPr>
            <a:r>
              <a:rPr lang="ru-RU" sz="2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0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«UFC </a:t>
            </a:r>
            <a:r>
              <a:rPr lang="en-US" sz="20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Open</a:t>
            </a:r>
            <a:r>
              <a:rPr lang="ru-RU" sz="20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», </a:t>
            </a:r>
            <a:r>
              <a:rPr lang="ru-RU" sz="2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г. Черкассы,</a:t>
            </a:r>
            <a:r>
              <a:rPr lang="en-US" sz="2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C</a:t>
            </a:r>
            <a:r>
              <a:rPr lang="uk-UA" sz="20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елена</a:t>
            </a:r>
            <a:r>
              <a:rPr lang="ru-RU" sz="2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,2008 г, 2009г.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/>
            </a:r>
            <a:b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</a:br>
            <a:r>
              <a:rPr kumimoji="0" lang="ru-RU" sz="20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-530" y="5992372"/>
            <a:ext cx="91437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№7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4"/>
              </a:rPr>
              <a:t>ссылка №8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 </a:t>
            </a:r>
            <a:endParaRPr lang="ru-RU" sz="1500" i="1" dirty="0" smtClean="0">
              <a:latin typeface="+mj-lt"/>
              <a:cs typeface="Times New Roman" pitchFamily="18" charset="0"/>
            </a:endParaRPr>
          </a:p>
          <a:p>
            <a:pPr algn="r"/>
            <a:r>
              <a:rPr lang="uk-UA" sz="1500" dirty="0" smtClean="0">
                <a:latin typeface="+mj-lt"/>
                <a:cs typeface="Times New Roman" pitchFamily="18" charset="0"/>
              </a:rPr>
              <a:t> 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5" name="Picture 5" descr="C:\Users\OLGA\Desktop\МАСЛОВА\фото\UFS OPEN tennis 4-6.07.08\IMG_086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93066" y="1307107"/>
            <a:ext cx="3275726" cy="2301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8" descr="C:\Users\OLGA\Desktop\МАСЛОВА\фото\UFS OPEN tennis 4-6.07.08\IMG_125.JPG"/>
          <p:cNvPicPr>
            <a:picLocks noChangeAspect="1" noChangeArrowheads="1"/>
          </p:cNvPicPr>
          <p:nvPr/>
        </p:nvPicPr>
        <p:blipFill>
          <a:blip r:embed="rId6"/>
          <a:srcRect l="4598"/>
          <a:stretch>
            <a:fillRect/>
          </a:stretch>
        </p:blipFill>
        <p:spPr bwMode="auto">
          <a:xfrm>
            <a:off x="1193476" y="3571876"/>
            <a:ext cx="3271368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9" descr="C:\Users\OLGA\Desktop\МАСЛОВА\фото\UFS OPEN tennis 4-6.07.08\112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89709" y="1285860"/>
            <a:ext cx="3468439" cy="2310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0" descr="C:\Users\OLGA\Desktop\МАСЛОВА\фото\UFS OPEN tennis 4-6.07.08\04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9124" y="3543473"/>
            <a:ext cx="3468438" cy="2314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309546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Церемония вручения </a:t>
            </a:r>
            <a:r>
              <a:rPr lang="ru-RU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Кубка Вела </a:t>
            </a:r>
            <a:r>
              <a:rPr lang="ru-RU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Баркера</a:t>
            </a:r>
            <a:r>
              <a:rPr lang="ru-RU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lvl="0" algn="r">
              <a:defRPr/>
            </a:pP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Олимпийскому чемпиону Василию </a:t>
            </a:r>
            <a:r>
              <a:rPr lang="ru-RU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Ломаченко</a:t>
            </a: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, </a:t>
            </a:r>
          </a:p>
          <a:p>
            <a:pPr lvl="0" algn="r">
              <a:defRPr/>
            </a:pP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ТРК «Арена», 07.02.2009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-530" y="5964912"/>
            <a:ext cx="914372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№9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55828" y="1662114"/>
            <a:ext cx="2974647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714487"/>
            <a:ext cx="2571768" cy="3862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1643050"/>
            <a:ext cx="2643206" cy="397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63429" y="3643314"/>
            <a:ext cx="2957521" cy="1970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-214346" y="357166"/>
            <a:ext cx="9277360" cy="1047752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Документальные фильмы:</a:t>
            </a:r>
          </a:p>
          <a:p>
            <a:pPr lvl="0" algn="r">
              <a:defRPr/>
            </a:pPr>
            <a:r>
              <a:rPr lang="ru-RU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6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«90 секунд длиною в жизнь» </a:t>
            </a:r>
            <a:r>
              <a:rPr lang="en-US" sz="16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ru-RU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про </a:t>
            </a:r>
            <a:r>
              <a:rPr lang="ru-RU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Альбину и Ирину </a:t>
            </a:r>
            <a:r>
              <a:rPr lang="ru-RU" sz="16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Дерюгиных</a:t>
            </a:r>
            <a:r>
              <a:rPr lang="en-US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)</a:t>
            </a:r>
            <a:endParaRPr lang="ru-RU" sz="1600" kern="0" dirty="0" smtClean="0">
              <a:solidFill>
                <a:sysClr val="window" lastClr="FFFFFF">
                  <a:lumMod val="95000"/>
                </a:sysClr>
              </a:solidFill>
              <a:latin typeface="Tahoma" pitchFamily="34" charset="0"/>
              <a:cs typeface="Tahoma" pitchFamily="34" charset="0"/>
            </a:endParaRPr>
          </a:p>
          <a:p>
            <a:pPr algn="r">
              <a:defRPr/>
            </a:pPr>
            <a:r>
              <a:rPr lang="ru-RU" sz="16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</a:t>
            </a:r>
            <a:r>
              <a:rPr lang="ru-RU" sz="16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Цыкл</a:t>
            </a:r>
            <a:r>
              <a:rPr lang="ru-RU" sz="16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НЕПОБЕДИМЫЕ: </a:t>
            </a:r>
            <a:r>
              <a:rPr lang="ru-RU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Александр Волков</a:t>
            </a:r>
            <a:r>
              <a:rPr lang="ru-RU" sz="16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»</a:t>
            </a:r>
          </a:p>
          <a:p>
            <a:pPr lvl="0" algn="r">
              <a:defRPr/>
            </a:pPr>
            <a:r>
              <a:rPr lang="ru-RU" sz="16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22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2" descr="C:\Users\OLGA\Desktop\New Folder\Sequence 1 32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500174"/>
            <a:ext cx="3429024" cy="2195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Users\OLGA\Desktop\New Folder\Sequence 1 51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00130" y="3571876"/>
            <a:ext cx="3371870" cy="2247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 rot="21580520">
            <a:off x="-70627" y="6008889"/>
            <a:ext cx="914372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5"/>
              </a:rPr>
              <a:t>ссылка №10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" name="Picture 2" descr="D:\волков\3.tiff"/>
          <p:cNvPicPr>
            <a:picLocks noChangeAspect="1" noChangeArrowheads="1"/>
          </p:cNvPicPr>
          <p:nvPr/>
        </p:nvPicPr>
        <p:blipFill>
          <a:blip r:embed="rId6"/>
          <a:srcRect l="9022" r="10152" b="15094"/>
          <a:stretch>
            <a:fillRect/>
          </a:stretch>
        </p:blipFill>
        <p:spPr bwMode="auto">
          <a:xfrm>
            <a:off x="4572000" y="3643314"/>
            <a:ext cx="3357586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 descr="D:\волков\4.tif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1500174"/>
            <a:ext cx="3357586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357166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Еженедельная программа о спорте для взрослых и детей </a:t>
            </a:r>
          </a:p>
          <a:p>
            <a:pPr lvl="0" algn="r">
              <a:defRPr/>
            </a:pP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</a:t>
            </a:r>
            <a:r>
              <a:rPr lang="ru-RU" sz="19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ПАСпорт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»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(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Початкова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академія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спорту) </a:t>
            </a:r>
          </a:p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телеканал  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Мегаспорт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(2006 - 2008)</a:t>
            </a:r>
          </a:p>
          <a:p>
            <a:pPr lvl="0" algn="r">
              <a:defRPr/>
            </a:pPr>
            <a:endParaRPr lang="ru-RU" sz="1700" kern="0" dirty="0" smtClean="0">
              <a:solidFill>
                <a:sysClr val="window" lastClr="FFFFFF">
                  <a:lumMod val="95000"/>
                </a:sysClr>
              </a:solidFill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17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-70627" y="6008889"/>
            <a:ext cx="914372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№11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3" name="Picture 5" descr="C:\Users\OLGA\Desktop\New Folder\Sequence 1 21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643314"/>
            <a:ext cx="2948006" cy="219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C:\Users\OLGA\Desktop\New Folder\Sequence 1 212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4990" y="1258888"/>
            <a:ext cx="3124200" cy="2398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 descr="C:\Users\OLGA\Desktop\New Folder\Sequence 1 186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57356" y="3643314"/>
            <a:ext cx="3071834" cy="219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4" descr="C:\Users\OLGA\Desktop\New Folder\Sequence 1 195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1274763"/>
            <a:ext cx="2978150" cy="2382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523860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19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2005 - Запуск рекламной кампании</a:t>
            </a:r>
          </a:p>
          <a:p>
            <a:pPr lvl="0" algn="r">
              <a:defRPr/>
            </a:pPr>
            <a:r>
              <a:rPr lang="ru-RU" sz="19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</a:t>
            </a:r>
            <a:r>
              <a:rPr lang="ru-RU" sz="19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Відомі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9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імена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для </a:t>
            </a:r>
            <a:r>
              <a:rPr lang="ru-RU" sz="19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чемпіонів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9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бізнесу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»</a:t>
            </a:r>
          </a:p>
          <a:p>
            <a:pPr lvl="0" algn="r">
              <a:defRPr/>
            </a:pP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</a:br>
            <a:endParaRPr lang="ru-RU" sz="1900" b="1" kern="0" dirty="0" smtClean="0">
              <a:solidFill>
                <a:sysClr val="window" lastClr="FFFFFF">
                  <a:lumMod val="95000"/>
                </a:sysClr>
              </a:solidFill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9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19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-70627" y="6008889"/>
            <a:ext cx="914372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проекте на нашем сайте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№12</a:t>
            </a:r>
            <a:endParaRPr lang="en-US" sz="1500" i="1" u="sng" dirty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9" name="Picture 10" descr="C:\Users\OLGA\Desktop\New Folder\Sequence 1 298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581400"/>
            <a:ext cx="2994481" cy="2255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7" descr="C:\Users\OLGA\Desktop\New Folder\Sequence 1 258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9819" y="1346201"/>
            <a:ext cx="2954015" cy="2225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9" descr="C:\Users\OLGA\Desktop\New Folder\Sequence 1 266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20395" y="1387476"/>
            <a:ext cx="2994481" cy="2255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3" descr="C:\Users\OLGA\Desktop\New Folder\Sequence 1 311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68" y="3581400"/>
            <a:ext cx="3024208" cy="2278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523860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Организация фотовыставки для НОК Украины, посвященной </a:t>
            </a:r>
          </a:p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приезду в Киев президента МОК Ж.Роге, 2006 г.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17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2" descr="C:\Users\OLGA\Desktop\New Folder\7819390011750881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4999" y="3638552"/>
            <a:ext cx="3117850" cy="2200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Users\OLGA\Desktop\New Folder\0827280011750881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1428736"/>
            <a:ext cx="3324225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C:\Users\OLGA\Desktop\New Folder\80132200117508814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38649" y="1428736"/>
            <a:ext cx="3276600" cy="2178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C:\Users\OLGA\Desktop\New Folder\15731000117508814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85865" y="3638552"/>
            <a:ext cx="329565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357166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Создание 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имиджевых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календарей с участием </a:t>
            </a:r>
          </a:p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лучших спортсменов Украины</a:t>
            </a:r>
          </a:p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для компаний  </a:t>
            </a:r>
            <a:r>
              <a:rPr lang="ru-RU" sz="17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“ARDO”, “UMC”, “AXA”, </a:t>
            </a:r>
            <a:r>
              <a:rPr lang="ru-RU" sz="17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Моршинская</a:t>
            </a:r>
            <a:endParaRPr lang="ru-RU" sz="1700" b="1" kern="0" dirty="0" smtClean="0">
              <a:solidFill>
                <a:sysClr val="window" lastClr="FFFFFF">
                  <a:lumMod val="95000"/>
                </a:sysClr>
              </a:solidFill>
              <a:latin typeface="Tahoma" pitchFamily="34" charset="0"/>
              <a:cs typeface="Tahoma" pitchFamily="34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17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1580520">
            <a:off x="-70627" y="6098110"/>
            <a:ext cx="914372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00" i="1" dirty="0" smtClean="0">
                <a:latin typeface="+mj-lt"/>
                <a:cs typeface="Times New Roman" pitchFamily="18" charset="0"/>
              </a:rPr>
              <a:t>Подробнее о проектах на нашем сайте</a:t>
            </a:r>
            <a:r>
              <a:rPr lang="ru-RU" sz="1500" i="1" dirty="0" smtClean="0">
                <a:latin typeface="+mj-lt"/>
                <a:cs typeface="Times New Roman" pitchFamily="18" charset="0"/>
              </a:rPr>
              <a:t>: </a:t>
            </a:r>
            <a:r>
              <a:rPr lang="ru-RU" sz="1500" i="1" dirty="0" smtClean="0">
                <a:latin typeface="+mj-lt"/>
                <a:cs typeface="Times New Roman" pitchFamily="18" charset="0"/>
                <a:hlinkClick r:id="rId3"/>
              </a:rPr>
              <a:t>ссылка №13</a:t>
            </a:r>
            <a:endParaRPr lang="uk-UA" sz="1500" i="1" u="sng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5" name="Picture 2" descr="C:\Users\ЛЕНА\Downloads\Индекс банк\макет календаря\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214685"/>
            <a:ext cx="2714644" cy="25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ЛЕНА\Desktop\календари М\bilonog_01_A5.t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59798" y="1556729"/>
            <a:ext cx="3012796" cy="415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C:\Users\ЛЕНА\Desktop\календари М\prob_axa_6b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1500174"/>
            <a:ext cx="3144415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C:\Users\ЛЕНА\Documents\Моршинская спорт\0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596" y="1439961"/>
            <a:ext cx="2707768" cy="183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523860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Подписание индивидуального рекламного контракта </a:t>
            </a:r>
          </a:p>
          <a:p>
            <a:pPr lvl="0" algn="r">
              <a:defRPr/>
            </a:pP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для Олега </a:t>
            </a:r>
            <a:r>
              <a:rPr lang="ru-RU" sz="1700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Лисогора</a:t>
            </a:r>
            <a:r>
              <a:rPr lang="ru-RU" sz="17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 с компанией 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«</a:t>
            </a:r>
            <a:r>
              <a:rPr lang="ru-RU" sz="1900" b="1" kern="0" dirty="0" err="1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Флорена</a:t>
            </a:r>
            <a:r>
              <a:rPr lang="ru-RU" sz="1900" b="1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»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</a:t>
            </a:r>
            <a:endParaRPr kumimoji="0" lang="en-US" sz="17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" name="Picture 2" descr="I:\sfc23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1638" y="1285861"/>
            <a:ext cx="323343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214414" y="523860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lang="ru-RU" sz="3000" kern="0" dirty="0" smtClean="0">
                <a:solidFill>
                  <a:sysClr val="window" lastClr="FFFFFF">
                    <a:lumMod val="95000"/>
                  </a:sysClr>
                </a:solidFill>
                <a:latin typeface="Tahoma" pitchFamily="34" charset="0"/>
                <a:cs typeface="Tahoma" pitchFamily="34" charset="0"/>
              </a:rPr>
              <a:t>А также:</a:t>
            </a:r>
            <a:endParaRPr kumimoji="0" lang="en-US" sz="30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13"/>
          <p:cNvSpPr txBox="1">
            <a:spLocks/>
          </p:cNvSpPr>
          <p:nvPr/>
        </p:nvSpPr>
        <p:spPr bwMode="auto">
          <a:xfrm>
            <a:off x="247680" y="1333520"/>
            <a:ext cx="8610600" cy="4953000"/>
          </a:xfrm>
          <a:prstGeom prst="rect">
            <a:avLst/>
          </a:prstGeom>
        </p:spPr>
        <p:txBody>
          <a:bodyPr/>
          <a:lstStyle/>
          <a:p>
            <a:pPr marL="457200" indent="-457200">
              <a:buFont typeface="Wingdings" pitchFamily="2" charset="2"/>
              <a:buChar char="§"/>
              <a:defRPr/>
            </a:pPr>
            <a:endParaRPr lang="ru-RU" b="1" dirty="0">
              <a:ln w="12700">
                <a:solidFill>
                  <a:srgbClr val="4E4A4A">
                    <a:satMod val="155000"/>
                  </a:srgbClr>
                </a:solidFill>
                <a:prstDash val="solid"/>
              </a:ln>
              <a:solidFill>
                <a:srgbClr val="FB8E34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457200" indent="-457200">
              <a:buFont typeface="Wingdings" pitchFamily="2" charset="2"/>
              <a:buChar char="§"/>
              <a:defRPr/>
            </a:pPr>
            <a:endParaRPr lang="ru-RU" dirty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>
              <a:buFont typeface="Wingdings" pitchFamily="2" charset="2"/>
              <a:buChar char="§"/>
              <a:defRPr/>
            </a:pPr>
            <a:endParaRPr lang="ru-RU" dirty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2001-2004: Спортивное вещание для канала Тонис (спортивные новости, еженедельник Спорт-Клуб, еженедельная программа «Планета футбол»)</a:t>
            </a: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2002-2006 – интернет проект </a:t>
            </a:r>
            <a:r>
              <a:rPr lang="en-US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www.ua-football.com </a:t>
            </a:r>
            <a:endParaRPr lang="ru-RU" dirty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2004 – Оформление  развлекательного комплекса «Арена» в спортивную тематику</a:t>
            </a: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2005 г – соорганизатор Чемпионата Европы по художественной гимнастике в Киеве, соорганизатор Кубков Дерюгиной</a:t>
            </a:r>
          </a:p>
          <a:p>
            <a:pPr marL="457200" indent="-457200">
              <a:buFont typeface="Wingdings" pitchFamily="2" charset="2"/>
              <a:buChar char="§"/>
              <a:defRPr/>
            </a:pP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2005 - Организация и проведение международного детского фестиваля </a:t>
            </a:r>
            <a:r>
              <a:rPr lang="ru-RU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культуры </a:t>
            </a: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и спорта «Дети Вселенной» ,(эфир УТ-1)</a:t>
            </a:r>
          </a:p>
          <a:p>
            <a:pPr marL="457200" indent="-457200">
              <a:defRPr/>
            </a:pPr>
            <a: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</a:br>
            <a:endParaRPr lang="ru-RU" sz="2200" b="1" dirty="0">
              <a:ln w="12700">
                <a:solidFill>
                  <a:srgbClr val="4E4A4A">
                    <a:satMod val="155000"/>
                  </a:srgbClr>
                </a:solidFill>
                <a:prstDash val="solid"/>
              </a:ln>
              <a:solidFill>
                <a:srgbClr val="FB8E34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3200400" lvl="6" indent="-457200" algn="ctr">
              <a:defRPr/>
            </a:pPr>
            <a:r>
              <a:rPr lang="ru-RU" sz="2200" b="1" dirty="0">
                <a:ln w="12700">
                  <a:solidFill>
                    <a:srgbClr val="4E4A4A">
                      <a:satMod val="155000"/>
                    </a:srgbClr>
                  </a:solidFill>
                  <a:prstDash val="solid"/>
                </a:ln>
                <a:solidFill>
                  <a:srgbClr val="FB8E34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 </a:t>
            </a:r>
            <a:r>
              <a:rPr lang="ru-RU" sz="20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20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0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2200" dirty="0">
              <a:solidFill>
                <a:srgbClr val="4E4A4A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  <a:defRPr/>
            </a:pPr>
            <a:endParaRPr lang="ru-RU" sz="2200" dirty="0">
              <a:solidFill>
                <a:srgbClr val="4E4A4A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en-US" sz="2200" dirty="0">
              <a:solidFill>
                <a:srgbClr val="4E4A4A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СЛОВА\презентация агентства\макеты\prez\_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687" cy="6858024"/>
          </a:xfrm>
          <a:prstGeom prst="rect">
            <a:avLst/>
          </a:prstGeom>
          <a:noFill/>
        </p:spPr>
      </p:pic>
      <p:sp>
        <p:nvSpPr>
          <p:cNvPr id="37" name="Rectangle 13"/>
          <p:cNvSpPr txBox="1">
            <a:spLocks/>
          </p:cNvSpPr>
          <p:nvPr/>
        </p:nvSpPr>
        <p:spPr bwMode="auto">
          <a:xfrm>
            <a:off x="1071538" y="571480"/>
            <a:ext cx="7848600" cy="762000"/>
          </a:xfrm>
          <a:prstGeom prst="rect">
            <a:avLst/>
          </a:prstGeom>
        </p:spPr>
        <p:txBody>
          <a:bodyPr/>
          <a:lstStyle/>
          <a:p>
            <a:pPr lvl="0" algn="r">
              <a:defRPr/>
            </a:pPr>
            <a:r>
              <a:rPr kumimoji="0" lang="uk-UA" sz="3000" b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Контакт</a:t>
            </a:r>
            <a:r>
              <a:rPr kumimoji="0" lang="ru-RU" sz="3000" b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ы</a:t>
            </a:r>
            <a:endParaRPr kumimoji="0" lang="en-US" sz="3000" b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13"/>
          <p:cNvSpPr txBox="1">
            <a:spLocks/>
          </p:cNvSpPr>
          <p:nvPr/>
        </p:nvSpPr>
        <p:spPr bwMode="auto">
          <a:xfrm>
            <a:off x="214282" y="1690710"/>
            <a:ext cx="8610600" cy="4953000"/>
          </a:xfrm>
          <a:prstGeom prst="rect">
            <a:avLst/>
          </a:prstGeom>
        </p:spPr>
        <p:txBody>
          <a:bodyPr/>
          <a:lstStyle/>
          <a:p>
            <a:pPr marL="457200" indent="-457200" algn="ctr">
              <a:defRPr/>
            </a:pPr>
            <a:endParaRPr lang="ru-RU" sz="1700" b="1" dirty="0">
              <a:ln w="12700">
                <a:solidFill>
                  <a:srgbClr val="4E4A4A">
                    <a:satMod val="155000"/>
                  </a:srgbClr>
                </a:solidFill>
                <a:prstDash val="solid"/>
              </a:ln>
              <a:solidFill>
                <a:srgbClr val="FB8E34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Украина, Киев</a:t>
            </a: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Ул. Льва Толстого, 25 оф.43</a:t>
            </a:r>
          </a:p>
          <a:p>
            <a:pPr marL="457200" indent="-457200" algn="ctr">
              <a:defRPr/>
            </a:pPr>
            <a:endParaRPr lang="ru-RU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Тел:    </a:t>
            </a: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 8 044 288 27 52</a:t>
            </a: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 8 097 379 10 50</a:t>
            </a: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 8 050 330 56 26 </a:t>
            </a:r>
          </a:p>
          <a:p>
            <a:pPr marL="457200" indent="-457200" algn="ctr">
              <a:defRPr/>
            </a:pPr>
            <a:endParaRPr lang="ru-RU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Факс:   8 044 288 27 52</a:t>
            </a:r>
          </a:p>
          <a:p>
            <a:pPr marL="457200" indent="-457200" algn="ctr">
              <a:defRPr/>
            </a:pPr>
            <a:endParaRPr lang="ru-RU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r>
              <a:rPr lang="ru-RU" sz="1700" dirty="0" err="1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Е-mail</a:t>
            </a: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: </a:t>
            </a:r>
            <a:r>
              <a:rPr lang="ru-RU" sz="1700" dirty="0" err="1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  <a:hlinkClick r:id="rId3"/>
              </a:rPr>
              <a:t>info@mediasport.com.ua</a:t>
            </a:r>
            <a:endParaRPr lang="ru-RU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endParaRPr lang="ru-RU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Сайт: </a:t>
            </a:r>
            <a:r>
              <a:rPr lang="en-US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  <a:hlinkClick r:id="rId4"/>
              </a:rPr>
              <a:t>mediasport.com.ua</a:t>
            </a:r>
            <a:endParaRPr lang="en-US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endParaRPr lang="ru-RU" sz="1700" dirty="0" smtClean="0">
              <a:solidFill>
                <a:srgbClr val="3F3F3F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ctr">
              <a:defRPr/>
            </a:pPr>
            <a:r>
              <a:rPr lang="ru-RU" sz="1700" dirty="0" smtClean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7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17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</a:br>
            <a:endParaRPr lang="ru-RU" sz="1700" b="1" dirty="0">
              <a:ln w="12700">
                <a:solidFill>
                  <a:srgbClr val="4E4A4A">
                    <a:satMod val="155000"/>
                  </a:srgbClr>
                </a:solidFill>
                <a:prstDash val="solid"/>
              </a:ln>
              <a:solidFill>
                <a:srgbClr val="FB8E34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3200400" lvl="6" indent="-457200" algn="ctr">
              <a:defRPr/>
            </a:pPr>
            <a:r>
              <a:rPr lang="ru-RU" sz="2200" b="1" dirty="0">
                <a:ln w="12700">
                  <a:solidFill>
                    <a:srgbClr val="4E4A4A">
                      <a:satMod val="155000"/>
                    </a:srgbClr>
                  </a:solidFill>
                  <a:prstDash val="solid"/>
                </a:ln>
                <a:solidFill>
                  <a:srgbClr val="FB8E34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 </a:t>
            </a:r>
            <a:r>
              <a:rPr lang="ru-RU" sz="20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20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000" dirty="0">
                <a:solidFill>
                  <a:srgbClr val="3F3F3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2200" dirty="0">
              <a:solidFill>
                <a:srgbClr val="4E4A4A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  <a:defRPr/>
            </a:pPr>
            <a:endParaRPr lang="ru-RU" sz="2200" dirty="0">
              <a:solidFill>
                <a:srgbClr val="4E4A4A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ru-RU" sz="2200" dirty="0">
                <a:solidFill>
                  <a:srgbClr val="4E4A4A">
                    <a:lumMod val="75000"/>
                  </a:srgbClr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2200" dirty="0">
              <a:solidFill>
                <a:srgbClr val="4E4A4A">
                  <a:lumMod val="75000"/>
                </a:srgb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АСЛОВА\презентация агентства\макеты\MD\0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" y="0"/>
            <a:ext cx="9153685" cy="6858023"/>
          </a:xfrm>
          <a:prstGeom prst="rect">
            <a:avLst/>
          </a:prstGeom>
          <a:noFill/>
        </p:spPr>
      </p:pic>
      <p:sp>
        <p:nvSpPr>
          <p:cNvPr id="3" name="Rectangle 13"/>
          <p:cNvSpPr txBox="1">
            <a:spLocks/>
          </p:cNvSpPr>
          <p:nvPr/>
        </p:nvSpPr>
        <p:spPr bwMode="auto">
          <a:xfrm>
            <a:off x="1033474" y="442898"/>
            <a:ext cx="69675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1CF"/>
                </a:solidFill>
                <a:latin typeface="Tahoma" pitchFamily="34" charset="0"/>
                <a:cs typeface="Tahoma" pitchFamily="34" charset="0"/>
              </a:rPr>
              <a:t>Спасибо за внимание! </a:t>
            </a:r>
            <a:endParaRPr lang="en-US" sz="4000" dirty="0">
              <a:solidFill>
                <a:srgbClr val="FFF1C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1077</Words>
  <PresentationFormat>Экран (4:3)</PresentationFormat>
  <Paragraphs>219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Elena Govorova</cp:lastModifiedBy>
  <cp:revision>13</cp:revision>
  <dcterms:modified xsi:type="dcterms:W3CDTF">2009-09-25T08:10:38Z</dcterms:modified>
</cp:coreProperties>
</file>